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3"/>
  </p:handoutMasterIdLst>
  <p:sldIdLst>
    <p:sldId id="257" r:id="rId2"/>
    <p:sldId id="259" r:id="rId3"/>
    <p:sldId id="260" r:id="rId4"/>
    <p:sldId id="263" r:id="rId5"/>
    <p:sldId id="264" r:id="rId6"/>
    <p:sldId id="265" r:id="rId7"/>
    <p:sldId id="266" r:id="rId8"/>
    <p:sldId id="269" r:id="rId9"/>
    <p:sldId id="268" r:id="rId10"/>
    <p:sldId id="258" r:id="rId11"/>
    <p:sldId id="270"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94634" autoAdjust="0"/>
  </p:normalViewPr>
  <p:slideViewPr>
    <p:cSldViewPr>
      <p:cViewPr varScale="1">
        <p:scale>
          <a:sx n="73" d="100"/>
          <a:sy n="73" d="100"/>
        </p:scale>
        <p:origin x="-106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ED6072D-EE27-49DC-915D-52E0EC6D3E8B}" type="datetimeFigureOut">
              <a:rPr lang="en-US"/>
              <a:pPr>
                <a:defRPr/>
              </a:pPr>
              <a:t>9/15/2011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B730F89-BAF8-4CFC-96EE-80EC75C3203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B4440C64-9DD7-405E-AC43-21A09957596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A96F8B-C41F-44FB-9414-58728EF3A59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FF2C9B8A-E514-46E1-AE2E-FFD079444BD5}"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96EB3395-0093-4B39-92CC-588CBC36AF4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C7D3EB67-6E0D-45BB-9C6F-D22632A13D17}"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F1E99E2E-0A8A-4F2C-A8F7-7E794825752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40C00633-6A32-4019-8E61-B57387DF868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4E5CC87C-3B9A-471F-A696-5C4C036690F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8" name="Date Placeholder 1"/>
          <p:cNvSpPr>
            <a:spLocks noGrp="1"/>
          </p:cNvSpPr>
          <p:nvPr>
            <p:ph type="dt" sz="half" idx="10"/>
          </p:nvPr>
        </p:nvSpPr>
        <p:spPr/>
        <p:txBody>
          <a:bodyPr/>
          <a:lstStyle>
            <a:lvl1pPr>
              <a:defRPr/>
            </a:lvl1pPr>
          </a:lstStyle>
          <a:p>
            <a:pPr>
              <a:defRPr/>
            </a:pPr>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B7F90995-FA2F-437F-B44E-C7ACEF427AF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AC9529F7-A754-4A88-BAA8-F267E46C509B}"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69FA71AF-124F-43CE-BD72-087754ADD77C}"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defRPr>
            </a:lvl1pPr>
          </a:lstStyle>
          <a:p>
            <a:pPr>
              <a:defRPr/>
            </a:pPr>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36FBBA0A-534C-4A2B-9290-7859658BEB4A}"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glenbrook.k12.il.us/gbssci/Phys/morehelp/vectaddn/practice.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3400" y="1752600"/>
            <a:ext cx="10134600" cy="3048000"/>
          </a:xfrm>
        </p:spPr>
        <p:txBody>
          <a:bodyPr/>
          <a:lstStyle/>
          <a:p>
            <a:pPr eaLnBrk="1" hangingPunct="1"/>
            <a:r>
              <a:rPr lang="en-US" sz="8000" smtClean="0">
                <a:solidFill>
                  <a:srgbClr val="7B9899"/>
                </a:solidFill>
              </a:rPr>
              <a:t>What is a vector?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Grp="1" noChangeArrowheads="1"/>
          </p:cNvSpPr>
          <p:nvPr>
            <p:ph type="title"/>
          </p:nvPr>
        </p:nvSpPr>
        <p:spPr/>
        <p:txBody>
          <a:bodyPr/>
          <a:lstStyle/>
          <a:p>
            <a:pPr eaLnBrk="1" hangingPunct="1"/>
            <a:r>
              <a:rPr lang="en-US" smtClean="0">
                <a:solidFill>
                  <a:srgbClr val="7B9899"/>
                </a:solidFill>
              </a:rPr>
              <a:t>Answers: What is a vector</a:t>
            </a:r>
          </a:p>
        </p:txBody>
      </p:sp>
      <p:sp>
        <p:nvSpPr>
          <p:cNvPr id="22531" name="Rectangle 6"/>
          <p:cNvSpPr>
            <a:spLocks noGrp="1" noChangeArrowheads="1"/>
          </p:cNvSpPr>
          <p:nvPr>
            <p:ph sz="quarter" idx="1"/>
          </p:nvPr>
        </p:nvSpPr>
        <p:spPr>
          <a:xfrm>
            <a:off x="301625" y="1527175"/>
            <a:ext cx="8504238" cy="4572000"/>
          </a:xfrm>
        </p:spPr>
        <p:txBody>
          <a:bodyPr/>
          <a:lstStyle/>
          <a:p>
            <a:pPr eaLnBrk="1" hangingPunct="1"/>
            <a:r>
              <a:rPr lang="en-US" smtClean="0"/>
              <a:t>A vector has a magnitude and a direction.</a:t>
            </a:r>
          </a:p>
          <a:p>
            <a:pPr eaLnBrk="1" hangingPunct="1"/>
            <a:r>
              <a:rPr lang="en-US" smtClean="0"/>
              <a:t>Examples:</a:t>
            </a:r>
          </a:p>
          <a:p>
            <a:pPr lvl="1" eaLnBrk="1" hangingPunct="1"/>
            <a:r>
              <a:rPr lang="en-US" smtClean="0"/>
              <a:t>Force</a:t>
            </a:r>
          </a:p>
          <a:p>
            <a:pPr lvl="1" eaLnBrk="1" hangingPunct="1"/>
            <a:r>
              <a:rPr lang="en-US" smtClean="0"/>
              <a:t>Velocity</a:t>
            </a:r>
          </a:p>
          <a:p>
            <a:pPr lvl="1" eaLnBrk="1" hangingPunct="1"/>
            <a:r>
              <a:rPr lang="en-US" smtClean="0"/>
              <a:t>Displacement</a:t>
            </a:r>
          </a:p>
          <a:p>
            <a:pPr lvl="1" eaLnBrk="1" hangingPunct="1"/>
            <a:r>
              <a:rPr lang="en-US" smtClean="0"/>
              <a:t>Acceleration</a:t>
            </a:r>
          </a:p>
          <a:p>
            <a:pPr eaLnBrk="1" hangingPunct="1"/>
            <a:r>
              <a:rPr lang="en-US" smtClean="0"/>
              <a:t>Non-Examples</a:t>
            </a:r>
          </a:p>
          <a:p>
            <a:pPr lvl="1" eaLnBrk="1" hangingPunct="1"/>
            <a:r>
              <a:rPr lang="en-US" smtClean="0"/>
              <a:t>Total distance travelled (this doesn’t deal with a direction)</a:t>
            </a:r>
          </a:p>
          <a:p>
            <a:pPr lvl="1" eaLnBrk="1" hangingPunct="1">
              <a:buFont typeface="Wingdings" pitchFamily="2" charset="2"/>
              <a:buNone/>
            </a:pPr>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mtClean="0">
                <a:solidFill>
                  <a:srgbClr val="7B9899"/>
                </a:solidFill>
              </a:rPr>
              <a:t>Answers continued</a:t>
            </a:r>
          </a:p>
        </p:txBody>
      </p:sp>
      <p:sp>
        <p:nvSpPr>
          <p:cNvPr id="23555" name="Content Placeholder 2"/>
          <p:cNvSpPr>
            <a:spLocks noGrp="1"/>
          </p:cNvSpPr>
          <p:nvPr>
            <p:ph sz="quarter" idx="1"/>
          </p:nvPr>
        </p:nvSpPr>
        <p:spPr>
          <a:xfrm>
            <a:off x="301625" y="1527175"/>
            <a:ext cx="8504238" cy="4572000"/>
          </a:xfrm>
        </p:spPr>
        <p:txBody>
          <a:bodyPr/>
          <a:lstStyle/>
          <a:p>
            <a:pPr marL="514350" indent="-514350" eaLnBrk="1" hangingPunct="1">
              <a:buFont typeface="Wingdings 2" pitchFamily="18" charset="2"/>
              <a:buAutoNum type="arabicPeriod"/>
            </a:pPr>
            <a:r>
              <a:rPr lang="en-US" smtClean="0"/>
              <a:t>30</a:t>
            </a:r>
            <a:r>
              <a:rPr lang="en-US" baseline="30000" smtClean="0"/>
              <a:t>o</a:t>
            </a:r>
            <a:r>
              <a:rPr lang="en-US" smtClean="0"/>
              <a:t> E of N</a:t>
            </a:r>
          </a:p>
          <a:p>
            <a:pPr marL="514350" indent="-514350" eaLnBrk="1" hangingPunct="1">
              <a:buFont typeface="Wingdings 2" pitchFamily="18" charset="2"/>
              <a:buAutoNum type="arabicPeriod"/>
            </a:pPr>
            <a:r>
              <a:rPr lang="en-US" smtClean="0"/>
              <a:t>X= -32.34 m, Y= 10.5 m</a:t>
            </a:r>
          </a:p>
          <a:p>
            <a:pPr marL="514350" indent="-514350" eaLnBrk="1" hangingPunct="1">
              <a:buFont typeface="Wingdings 2" pitchFamily="18" charset="2"/>
              <a:buAutoNum type="arabicPeriod"/>
            </a:pPr>
            <a:r>
              <a:rPr lang="en-US" smtClean="0"/>
              <a:t>See diagram: small = Resultant</a:t>
            </a:r>
          </a:p>
          <a:p>
            <a:pPr marL="514350" indent="-514350" eaLnBrk="1" hangingPunct="1">
              <a:buFont typeface="Wingdings 2" pitchFamily="18" charset="2"/>
              <a:buAutoNum type="arabicPeriod"/>
            </a:pPr>
            <a:r>
              <a:rPr lang="en-US" smtClean="0"/>
              <a:t>34.59 m/s at 77.82</a:t>
            </a:r>
            <a:r>
              <a:rPr lang="en-US" baseline="30000" smtClean="0"/>
              <a:t>o</a:t>
            </a:r>
            <a:r>
              <a:rPr lang="en-US" smtClean="0"/>
              <a:t> W of S</a:t>
            </a:r>
          </a:p>
          <a:p>
            <a:pPr marL="514350" indent="-514350" eaLnBrk="1" hangingPunct="1">
              <a:buFont typeface="Wingdings 2" pitchFamily="18" charset="2"/>
              <a:buAutoNum type="arabicPeriod"/>
            </a:pPr>
            <a:r>
              <a:rPr lang="en-US" smtClean="0"/>
              <a:t>38.51 m at 15.79</a:t>
            </a:r>
            <a:r>
              <a:rPr lang="en-US" baseline="30000" smtClean="0"/>
              <a:t>o</a:t>
            </a:r>
            <a:r>
              <a:rPr lang="en-US" smtClean="0"/>
              <a:t> N of E</a:t>
            </a:r>
          </a:p>
          <a:p>
            <a:pPr marL="514350" indent="-514350" eaLnBrk="1" hangingPunct="1">
              <a:buFont typeface="Wingdings 2" pitchFamily="18" charset="2"/>
              <a:buAutoNum type="arabicPeriod"/>
            </a:pPr>
            <a:r>
              <a:rPr lang="en-US" smtClean="0"/>
              <a:t>31.67 m at 41.69</a:t>
            </a:r>
            <a:r>
              <a:rPr lang="en-US" baseline="30000" smtClean="0"/>
              <a:t>o</a:t>
            </a:r>
            <a:r>
              <a:rPr lang="en-US" smtClean="0"/>
              <a:t> N of E</a:t>
            </a:r>
          </a:p>
          <a:p>
            <a:pPr marL="514350" indent="-514350" eaLnBrk="1" hangingPunct="1">
              <a:buFont typeface="Wingdings 2" pitchFamily="18" charset="2"/>
              <a:buAutoNum type="arabicPeriod"/>
            </a:pPr>
            <a:r>
              <a:rPr lang="en-US" smtClean="0"/>
              <a:t>Magnitude: 31.67 m</a:t>
            </a:r>
          </a:p>
          <a:p>
            <a:pPr marL="514350" indent="-514350" eaLnBrk="1" hangingPunct="1">
              <a:buFont typeface="Wingdings 2" pitchFamily="18" charset="2"/>
              <a:buNone/>
            </a:pPr>
            <a:r>
              <a:rPr lang="en-US" smtClean="0"/>
              <a:t>	Direction: 41.69</a:t>
            </a:r>
            <a:r>
              <a:rPr lang="en-US" baseline="30000" smtClean="0"/>
              <a:t>o</a:t>
            </a:r>
            <a:r>
              <a:rPr lang="en-US" smtClean="0"/>
              <a:t> N of E</a:t>
            </a:r>
          </a:p>
          <a:p>
            <a:pPr marL="514350" indent="-514350" eaLnBrk="1" hangingPunct="1">
              <a:buFont typeface="Wingdings 2" pitchFamily="18" charset="2"/>
              <a:buAutoNum type="arabicPeriod"/>
            </a:pPr>
            <a:endParaRPr lang="en-US" smtClean="0"/>
          </a:p>
          <a:p>
            <a:pPr marL="514350" indent="-514350" eaLnBrk="1" hangingPunct="1">
              <a:buFont typeface="Wingdings 2" pitchFamily="18" charset="2"/>
              <a:buAutoNum type="arabicPeriod"/>
            </a:pPr>
            <a:endParaRPr lang="en-US" smtClean="0"/>
          </a:p>
        </p:txBody>
      </p:sp>
      <p:sp>
        <p:nvSpPr>
          <p:cNvPr id="23556" name="Line 3"/>
          <p:cNvSpPr>
            <a:spLocks noChangeShapeType="1"/>
          </p:cNvSpPr>
          <p:nvPr/>
        </p:nvSpPr>
        <p:spPr bwMode="auto">
          <a:xfrm>
            <a:off x="5791200" y="1905000"/>
            <a:ext cx="838200" cy="381000"/>
          </a:xfrm>
          <a:prstGeom prst="line">
            <a:avLst/>
          </a:prstGeom>
          <a:noFill/>
          <a:ln w="76200">
            <a:solidFill>
              <a:schemeClr val="tx1"/>
            </a:solidFill>
            <a:round/>
            <a:headEnd/>
            <a:tailEnd type="triangle" w="lg" len="lg"/>
          </a:ln>
        </p:spPr>
        <p:txBody>
          <a:bodyPr/>
          <a:lstStyle/>
          <a:p>
            <a:endParaRPr lang="en-US"/>
          </a:p>
        </p:txBody>
      </p:sp>
      <p:sp>
        <p:nvSpPr>
          <p:cNvPr id="23557" name="Line 4"/>
          <p:cNvSpPr>
            <a:spLocks noChangeShapeType="1"/>
          </p:cNvSpPr>
          <p:nvPr/>
        </p:nvSpPr>
        <p:spPr bwMode="auto">
          <a:xfrm flipH="1" flipV="1">
            <a:off x="5715000" y="1828800"/>
            <a:ext cx="457200" cy="1066800"/>
          </a:xfrm>
          <a:prstGeom prst="line">
            <a:avLst/>
          </a:prstGeom>
          <a:noFill/>
          <a:ln w="76200">
            <a:solidFill>
              <a:schemeClr val="tx1"/>
            </a:solidFill>
            <a:round/>
            <a:headEnd/>
            <a:tailEnd type="triangle" w="lg" len="lg"/>
          </a:ln>
        </p:spPr>
        <p:txBody>
          <a:bodyPr/>
          <a:lstStyle/>
          <a:p>
            <a:endParaRPr lang="en-US"/>
          </a:p>
        </p:txBody>
      </p:sp>
      <p:cxnSp>
        <p:nvCxnSpPr>
          <p:cNvPr id="8" name="Straight Arrow Connector 7"/>
          <p:cNvCxnSpPr/>
          <p:nvPr/>
        </p:nvCxnSpPr>
        <p:spPr>
          <a:xfrm rot="5400000" flipH="1" flipV="1">
            <a:off x="6019800" y="23622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dirty="0" smtClean="0">
                <a:solidFill>
                  <a:schemeClr val="accent3">
                    <a:shade val="75000"/>
                  </a:schemeClr>
                </a:solidFill>
              </a:rPr>
              <a:t>1.  What is </a:t>
            </a:r>
            <a:r>
              <a:rPr lang="en-US" sz="4000" dirty="0">
                <a:solidFill>
                  <a:schemeClr val="accent3">
                    <a:shade val="75000"/>
                  </a:schemeClr>
                </a:solidFill>
              </a:rPr>
              <a:t>the direction of this vector?</a:t>
            </a:r>
          </a:p>
        </p:txBody>
      </p:sp>
      <p:sp>
        <p:nvSpPr>
          <p:cNvPr id="14339" name="Line 4"/>
          <p:cNvSpPr>
            <a:spLocks noChangeShapeType="1"/>
          </p:cNvSpPr>
          <p:nvPr/>
        </p:nvSpPr>
        <p:spPr bwMode="auto">
          <a:xfrm flipV="1">
            <a:off x="1671638" y="2513013"/>
            <a:ext cx="2668587" cy="2211387"/>
          </a:xfrm>
          <a:prstGeom prst="line">
            <a:avLst/>
          </a:prstGeom>
          <a:noFill/>
          <a:ln w="76200">
            <a:solidFill>
              <a:schemeClr val="tx1"/>
            </a:solidFill>
            <a:round/>
            <a:headEnd/>
            <a:tailEnd type="triangle" w="lg" len="lg"/>
          </a:ln>
        </p:spPr>
        <p:txBody>
          <a:bodyPr/>
          <a:lstStyle/>
          <a:p>
            <a:endParaRPr lang="en-US"/>
          </a:p>
        </p:txBody>
      </p:sp>
      <p:sp>
        <p:nvSpPr>
          <p:cNvPr id="14340" name="Line 5"/>
          <p:cNvSpPr>
            <a:spLocks noChangeShapeType="1"/>
          </p:cNvSpPr>
          <p:nvPr/>
        </p:nvSpPr>
        <p:spPr bwMode="auto">
          <a:xfrm flipV="1">
            <a:off x="1676400" y="2438400"/>
            <a:ext cx="0" cy="2286000"/>
          </a:xfrm>
          <a:prstGeom prst="line">
            <a:avLst/>
          </a:prstGeom>
          <a:noFill/>
          <a:ln w="76200">
            <a:solidFill>
              <a:schemeClr val="tx1"/>
            </a:solidFill>
            <a:prstDash val="dash"/>
            <a:round/>
            <a:headEnd/>
            <a:tailEnd type="none" w="lg" len="lg"/>
          </a:ln>
        </p:spPr>
        <p:txBody>
          <a:bodyPr/>
          <a:lstStyle/>
          <a:p>
            <a:endParaRPr lang="en-US"/>
          </a:p>
        </p:txBody>
      </p:sp>
      <p:sp>
        <p:nvSpPr>
          <p:cNvPr id="14341" name="Text Box 6"/>
          <p:cNvSpPr txBox="1">
            <a:spLocks noChangeArrowheads="1"/>
          </p:cNvSpPr>
          <p:nvPr/>
        </p:nvSpPr>
        <p:spPr bwMode="auto">
          <a:xfrm rot="-2380607">
            <a:off x="1676400" y="3352800"/>
            <a:ext cx="1676400" cy="366713"/>
          </a:xfrm>
          <a:prstGeom prst="rect">
            <a:avLst/>
          </a:prstGeom>
          <a:noFill/>
          <a:ln w="76200">
            <a:noFill/>
            <a:miter lim="800000"/>
            <a:headEnd/>
            <a:tailEnd type="none" w="lg" len="lg"/>
          </a:ln>
        </p:spPr>
        <p:txBody>
          <a:bodyPr>
            <a:spAutoFit/>
          </a:bodyPr>
          <a:lstStyle/>
          <a:p>
            <a:pPr>
              <a:spcBef>
                <a:spcPct val="50000"/>
              </a:spcBef>
            </a:pPr>
            <a:r>
              <a:rPr lang="en-US"/>
              <a:t>30 Degrees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2. What are the X &amp; Y components?</a:t>
            </a:r>
          </a:p>
        </p:txBody>
      </p:sp>
      <p:sp>
        <p:nvSpPr>
          <p:cNvPr id="15363" name="Line 4"/>
          <p:cNvSpPr>
            <a:spLocks noChangeShapeType="1"/>
          </p:cNvSpPr>
          <p:nvPr/>
        </p:nvSpPr>
        <p:spPr bwMode="auto">
          <a:xfrm flipH="1" flipV="1">
            <a:off x="2971800" y="3200400"/>
            <a:ext cx="3429000" cy="1905000"/>
          </a:xfrm>
          <a:prstGeom prst="line">
            <a:avLst/>
          </a:prstGeom>
          <a:noFill/>
          <a:ln w="76200">
            <a:solidFill>
              <a:schemeClr val="tx1"/>
            </a:solidFill>
            <a:round/>
            <a:headEnd/>
            <a:tailEnd type="triangle" w="lg" len="lg"/>
          </a:ln>
        </p:spPr>
        <p:txBody>
          <a:bodyPr/>
          <a:lstStyle/>
          <a:p>
            <a:endParaRPr lang="en-US"/>
          </a:p>
        </p:txBody>
      </p:sp>
      <p:sp>
        <p:nvSpPr>
          <p:cNvPr id="15364" name="Line 5"/>
          <p:cNvSpPr>
            <a:spLocks noChangeShapeType="1"/>
          </p:cNvSpPr>
          <p:nvPr/>
        </p:nvSpPr>
        <p:spPr bwMode="auto">
          <a:xfrm flipH="1">
            <a:off x="2819400" y="5105400"/>
            <a:ext cx="3581400" cy="0"/>
          </a:xfrm>
          <a:prstGeom prst="line">
            <a:avLst/>
          </a:prstGeom>
          <a:noFill/>
          <a:ln w="76200">
            <a:solidFill>
              <a:schemeClr val="tx1"/>
            </a:solidFill>
            <a:prstDash val="dash"/>
            <a:round/>
            <a:headEnd/>
            <a:tailEnd type="none" w="lg" len="lg"/>
          </a:ln>
        </p:spPr>
        <p:txBody>
          <a:bodyPr/>
          <a:lstStyle/>
          <a:p>
            <a:endParaRPr lang="en-US"/>
          </a:p>
        </p:txBody>
      </p:sp>
      <p:sp>
        <p:nvSpPr>
          <p:cNvPr id="15365" name="WordArt 6"/>
          <p:cNvSpPr>
            <a:spLocks noChangeArrowheads="1" noChangeShapeType="1" noTextEdit="1"/>
          </p:cNvSpPr>
          <p:nvPr/>
        </p:nvSpPr>
        <p:spPr bwMode="auto">
          <a:xfrm>
            <a:off x="4953000" y="4648200"/>
            <a:ext cx="609600" cy="4191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type="none" w="lg" len="lg"/>
                </a:ln>
                <a:solidFill>
                  <a:srgbClr val="FFFFFF"/>
                </a:solidFill>
                <a:latin typeface="Arial Black"/>
              </a:rPr>
              <a:t>18</a:t>
            </a:r>
          </a:p>
        </p:txBody>
      </p:sp>
      <p:sp>
        <p:nvSpPr>
          <p:cNvPr id="15366" name="WordArt 7"/>
          <p:cNvSpPr>
            <a:spLocks noChangeArrowheads="1" noChangeShapeType="1" noTextEdit="1"/>
          </p:cNvSpPr>
          <p:nvPr/>
        </p:nvSpPr>
        <p:spPr bwMode="auto">
          <a:xfrm rot="1495924">
            <a:off x="3962400" y="3238500"/>
            <a:ext cx="12192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type="none" w="lg" len="lg"/>
                </a:ln>
                <a:solidFill>
                  <a:srgbClr val="FFFFFF"/>
                </a:solidFill>
                <a:latin typeface="Arial Black"/>
              </a:rPr>
              <a:t>34 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solidFill>
                  <a:srgbClr val="7B9899"/>
                </a:solidFill>
              </a:rPr>
              <a:t>3. Draw the Resultant Vector</a:t>
            </a:r>
          </a:p>
        </p:txBody>
      </p:sp>
      <p:sp>
        <p:nvSpPr>
          <p:cNvPr id="16387" name="Line 3"/>
          <p:cNvSpPr>
            <a:spLocks noChangeShapeType="1"/>
          </p:cNvSpPr>
          <p:nvPr/>
        </p:nvSpPr>
        <p:spPr bwMode="auto">
          <a:xfrm>
            <a:off x="3429000" y="3733800"/>
            <a:ext cx="2514600" cy="1143000"/>
          </a:xfrm>
          <a:prstGeom prst="line">
            <a:avLst/>
          </a:prstGeom>
          <a:noFill/>
          <a:ln w="76200">
            <a:solidFill>
              <a:schemeClr val="tx1"/>
            </a:solidFill>
            <a:round/>
            <a:headEnd/>
            <a:tailEnd type="triangle" w="lg" len="lg"/>
          </a:ln>
        </p:spPr>
        <p:txBody>
          <a:bodyPr/>
          <a:lstStyle/>
          <a:p>
            <a:endParaRPr lang="en-US"/>
          </a:p>
        </p:txBody>
      </p:sp>
      <p:sp>
        <p:nvSpPr>
          <p:cNvPr id="16388" name="Line 4"/>
          <p:cNvSpPr>
            <a:spLocks noChangeShapeType="1"/>
          </p:cNvSpPr>
          <p:nvPr/>
        </p:nvSpPr>
        <p:spPr bwMode="auto">
          <a:xfrm flipH="1" flipV="1">
            <a:off x="1524000" y="3048000"/>
            <a:ext cx="1066800" cy="2514600"/>
          </a:xfrm>
          <a:prstGeom prst="line">
            <a:avLst/>
          </a:prstGeom>
          <a:noFill/>
          <a:ln w="76200">
            <a:solidFill>
              <a:schemeClr val="tx1"/>
            </a:solidFill>
            <a:round/>
            <a:headEnd/>
            <a:tailEnd type="triangle" w="lg" len="lg"/>
          </a:ln>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solidFill>
                  <a:srgbClr val="7B9899"/>
                </a:solidFill>
              </a:rPr>
              <a:t>4. Find the Resultant Vector</a:t>
            </a:r>
          </a:p>
        </p:txBody>
      </p:sp>
      <p:sp>
        <p:nvSpPr>
          <p:cNvPr id="17411" name="Rectangle 3"/>
          <p:cNvSpPr>
            <a:spLocks noGrp="1" noChangeArrowheads="1"/>
          </p:cNvSpPr>
          <p:nvPr>
            <p:ph sz="quarter" idx="1"/>
          </p:nvPr>
        </p:nvSpPr>
        <p:spPr>
          <a:xfrm>
            <a:off x="1447800" y="5791200"/>
            <a:ext cx="5943600" cy="838200"/>
          </a:xfrm>
        </p:spPr>
        <p:txBody>
          <a:bodyPr/>
          <a:lstStyle/>
          <a:p>
            <a:pPr eaLnBrk="1" hangingPunct="1"/>
            <a:r>
              <a:rPr lang="en-US" smtClean="0"/>
              <a:t>Did you remember direction?</a:t>
            </a:r>
          </a:p>
        </p:txBody>
      </p:sp>
      <p:sp>
        <p:nvSpPr>
          <p:cNvPr id="17412" name="Line 5"/>
          <p:cNvSpPr>
            <a:spLocks noChangeShapeType="1"/>
          </p:cNvSpPr>
          <p:nvPr/>
        </p:nvSpPr>
        <p:spPr bwMode="auto">
          <a:xfrm flipH="1">
            <a:off x="1905000" y="2971800"/>
            <a:ext cx="2667000" cy="2133600"/>
          </a:xfrm>
          <a:prstGeom prst="line">
            <a:avLst/>
          </a:prstGeom>
          <a:noFill/>
          <a:ln w="76200">
            <a:solidFill>
              <a:schemeClr val="tx1"/>
            </a:solidFill>
            <a:round/>
            <a:headEnd/>
            <a:tailEnd type="triangle" w="lg" len="lg"/>
          </a:ln>
        </p:spPr>
        <p:txBody>
          <a:bodyPr/>
          <a:lstStyle/>
          <a:p>
            <a:endParaRPr lang="en-US"/>
          </a:p>
        </p:txBody>
      </p:sp>
      <p:sp>
        <p:nvSpPr>
          <p:cNvPr id="17413" name="Line 7"/>
          <p:cNvSpPr>
            <a:spLocks noChangeShapeType="1"/>
          </p:cNvSpPr>
          <p:nvPr/>
        </p:nvSpPr>
        <p:spPr bwMode="auto">
          <a:xfrm flipV="1">
            <a:off x="6400800" y="1905000"/>
            <a:ext cx="0" cy="762000"/>
          </a:xfrm>
          <a:prstGeom prst="line">
            <a:avLst/>
          </a:prstGeom>
          <a:noFill/>
          <a:ln w="76200">
            <a:solidFill>
              <a:schemeClr val="tx1"/>
            </a:solidFill>
            <a:round/>
            <a:headEnd/>
            <a:tailEnd type="triangle" w="lg" len="lg"/>
          </a:ln>
        </p:spPr>
        <p:txBody>
          <a:bodyPr/>
          <a:lstStyle/>
          <a:p>
            <a:endParaRPr lang="en-US"/>
          </a:p>
        </p:txBody>
      </p:sp>
      <p:sp>
        <p:nvSpPr>
          <p:cNvPr id="17414" name="Line 8"/>
          <p:cNvSpPr>
            <a:spLocks noChangeShapeType="1"/>
          </p:cNvSpPr>
          <p:nvPr/>
        </p:nvSpPr>
        <p:spPr bwMode="auto">
          <a:xfrm flipH="1">
            <a:off x="2743200" y="2971800"/>
            <a:ext cx="1828800" cy="0"/>
          </a:xfrm>
          <a:prstGeom prst="line">
            <a:avLst/>
          </a:prstGeom>
          <a:noFill/>
          <a:ln w="76200">
            <a:solidFill>
              <a:schemeClr val="tx1"/>
            </a:solidFill>
            <a:prstDash val="dash"/>
            <a:round/>
            <a:headEnd/>
            <a:tailEnd type="none" w="lg" len="lg"/>
          </a:ln>
        </p:spPr>
        <p:txBody>
          <a:bodyPr/>
          <a:lstStyle/>
          <a:p>
            <a:endParaRPr lang="en-US"/>
          </a:p>
        </p:txBody>
      </p:sp>
      <p:sp>
        <p:nvSpPr>
          <p:cNvPr id="17415" name="WordArt 9"/>
          <p:cNvSpPr>
            <a:spLocks noChangeArrowheads="1" noChangeShapeType="1" noTextEdit="1"/>
          </p:cNvSpPr>
          <p:nvPr/>
        </p:nvSpPr>
        <p:spPr bwMode="auto">
          <a:xfrm>
            <a:off x="3276600" y="3048000"/>
            <a:ext cx="533400" cy="4191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type="none" w="lg" len="lg"/>
                </a:ln>
                <a:solidFill>
                  <a:srgbClr val="FFFFFF"/>
                </a:solidFill>
                <a:latin typeface="Arial Black"/>
              </a:rPr>
              <a:t>20</a:t>
            </a:r>
          </a:p>
        </p:txBody>
      </p:sp>
      <p:sp>
        <p:nvSpPr>
          <p:cNvPr id="17416" name="WordArt 10"/>
          <p:cNvSpPr>
            <a:spLocks noChangeArrowheads="1" noChangeShapeType="1" noTextEdit="1"/>
          </p:cNvSpPr>
          <p:nvPr/>
        </p:nvSpPr>
        <p:spPr bwMode="auto">
          <a:xfrm>
            <a:off x="3581400" y="3962400"/>
            <a:ext cx="161925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type="none" w="lg" len="lg"/>
                </a:ln>
                <a:solidFill>
                  <a:srgbClr val="FFFFFF"/>
                </a:solidFill>
                <a:latin typeface="Arial Black"/>
              </a:rPr>
              <a:t>36 m/s</a:t>
            </a:r>
          </a:p>
        </p:txBody>
      </p:sp>
      <p:sp>
        <p:nvSpPr>
          <p:cNvPr id="17417" name="WordArt 11"/>
          <p:cNvSpPr>
            <a:spLocks noChangeArrowheads="1" noChangeShapeType="1" noTextEdit="1"/>
          </p:cNvSpPr>
          <p:nvPr/>
        </p:nvSpPr>
        <p:spPr bwMode="auto">
          <a:xfrm>
            <a:off x="6629400" y="2057400"/>
            <a:ext cx="1295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type="none" w="lg" len="lg"/>
                </a:ln>
                <a:solidFill>
                  <a:srgbClr val="FFFFFF"/>
                </a:solidFill>
                <a:latin typeface="Arial Black"/>
              </a:rPr>
              <a:t>5 m/s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solidFill>
                  <a:srgbClr val="7B9899"/>
                </a:solidFill>
              </a:rPr>
              <a:t>5. Find the Resultant</a:t>
            </a:r>
          </a:p>
        </p:txBody>
      </p:sp>
      <p:sp>
        <p:nvSpPr>
          <p:cNvPr id="18435" name="Line 5"/>
          <p:cNvSpPr>
            <a:spLocks noChangeShapeType="1"/>
          </p:cNvSpPr>
          <p:nvPr/>
        </p:nvSpPr>
        <p:spPr bwMode="auto">
          <a:xfrm flipV="1">
            <a:off x="1447800" y="3810000"/>
            <a:ext cx="3200400" cy="1905000"/>
          </a:xfrm>
          <a:prstGeom prst="line">
            <a:avLst/>
          </a:prstGeom>
          <a:noFill/>
          <a:ln w="76200">
            <a:solidFill>
              <a:schemeClr val="tx1"/>
            </a:solidFill>
            <a:round/>
            <a:headEnd/>
            <a:tailEnd type="triangle" w="lg" len="lg"/>
          </a:ln>
        </p:spPr>
        <p:txBody>
          <a:bodyPr/>
          <a:lstStyle/>
          <a:p>
            <a:endParaRPr lang="en-US"/>
          </a:p>
        </p:txBody>
      </p:sp>
      <p:sp>
        <p:nvSpPr>
          <p:cNvPr id="18436" name="Line 6"/>
          <p:cNvSpPr>
            <a:spLocks noChangeShapeType="1"/>
          </p:cNvSpPr>
          <p:nvPr/>
        </p:nvSpPr>
        <p:spPr bwMode="auto">
          <a:xfrm flipV="1">
            <a:off x="4495800" y="2362200"/>
            <a:ext cx="2057400" cy="0"/>
          </a:xfrm>
          <a:prstGeom prst="line">
            <a:avLst/>
          </a:prstGeom>
          <a:noFill/>
          <a:ln w="76200">
            <a:solidFill>
              <a:schemeClr val="tx1"/>
            </a:solidFill>
            <a:round/>
            <a:headEnd/>
            <a:tailEnd type="triangle" w="lg" len="lg"/>
          </a:ln>
        </p:spPr>
        <p:txBody>
          <a:bodyPr/>
          <a:lstStyle/>
          <a:p>
            <a:endParaRPr lang="en-US"/>
          </a:p>
        </p:txBody>
      </p:sp>
      <p:sp>
        <p:nvSpPr>
          <p:cNvPr id="18437" name="Line 7"/>
          <p:cNvSpPr>
            <a:spLocks noChangeShapeType="1"/>
          </p:cNvSpPr>
          <p:nvPr/>
        </p:nvSpPr>
        <p:spPr bwMode="auto">
          <a:xfrm>
            <a:off x="6553200" y="3810000"/>
            <a:ext cx="609600" cy="609600"/>
          </a:xfrm>
          <a:prstGeom prst="line">
            <a:avLst/>
          </a:prstGeom>
          <a:noFill/>
          <a:ln w="76200">
            <a:solidFill>
              <a:schemeClr val="tx1"/>
            </a:solidFill>
            <a:round/>
            <a:headEnd/>
            <a:tailEnd type="triangle" w="lg" len="lg"/>
          </a:ln>
        </p:spPr>
        <p:txBody>
          <a:bodyPr/>
          <a:lstStyle/>
          <a:p>
            <a:endParaRPr lang="en-US"/>
          </a:p>
        </p:txBody>
      </p:sp>
      <p:sp>
        <p:nvSpPr>
          <p:cNvPr id="18438" name="Line 8"/>
          <p:cNvSpPr>
            <a:spLocks noChangeShapeType="1"/>
          </p:cNvSpPr>
          <p:nvPr/>
        </p:nvSpPr>
        <p:spPr bwMode="auto">
          <a:xfrm>
            <a:off x="6553200" y="3810000"/>
            <a:ext cx="1676400" cy="0"/>
          </a:xfrm>
          <a:prstGeom prst="line">
            <a:avLst/>
          </a:prstGeom>
          <a:noFill/>
          <a:ln w="76200">
            <a:solidFill>
              <a:schemeClr val="tx1"/>
            </a:solidFill>
            <a:prstDash val="dash"/>
            <a:round/>
            <a:headEnd/>
            <a:tailEnd type="none" w="lg" len="lg"/>
          </a:ln>
        </p:spPr>
        <p:txBody>
          <a:bodyPr/>
          <a:lstStyle/>
          <a:p>
            <a:endParaRPr lang="en-US"/>
          </a:p>
        </p:txBody>
      </p:sp>
      <p:sp>
        <p:nvSpPr>
          <p:cNvPr id="18439" name="WordArt 9"/>
          <p:cNvSpPr>
            <a:spLocks noChangeArrowheads="1" noChangeShapeType="1" noTextEdit="1"/>
          </p:cNvSpPr>
          <p:nvPr/>
        </p:nvSpPr>
        <p:spPr bwMode="auto">
          <a:xfrm>
            <a:off x="7239000" y="3886200"/>
            <a:ext cx="685800" cy="4159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type="none" w="lg" len="lg"/>
                </a:ln>
                <a:solidFill>
                  <a:srgbClr val="FFFFFF"/>
                </a:solidFill>
                <a:latin typeface="Arial Black"/>
              </a:rPr>
              <a:t>40</a:t>
            </a:r>
          </a:p>
        </p:txBody>
      </p:sp>
      <p:sp>
        <p:nvSpPr>
          <p:cNvPr id="18440" name="WordArt 10"/>
          <p:cNvSpPr>
            <a:spLocks noChangeArrowheads="1" noChangeShapeType="1" noTextEdit="1"/>
          </p:cNvSpPr>
          <p:nvPr/>
        </p:nvSpPr>
        <p:spPr bwMode="auto">
          <a:xfrm rot="2496172">
            <a:off x="5943600" y="3886200"/>
            <a:ext cx="609600" cy="4921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type="none" w="lg" len="lg"/>
                </a:ln>
                <a:solidFill>
                  <a:srgbClr val="FFFFFF"/>
                </a:solidFill>
                <a:latin typeface="Arial Black"/>
              </a:rPr>
              <a:t>6 m</a:t>
            </a:r>
          </a:p>
        </p:txBody>
      </p:sp>
      <p:sp>
        <p:nvSpPr>
          <p:cNvPr id="18441" name="WordArt 11"/>
          <p:cNvSpPr>
            <a:spLocks noChangeArrowheads="1" noChangeShapeType="1" noTextEdit="1"/>
          </p:cNvSpPr>
          <p:nvPr/>
        </p:nvSpPr>
        <p:spPr bwMode="auto">
          <a:xfrm>
            <a:off x="4800600" y="1676400"/>
            <a:ext cx="1066800" cy="4953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type="none" w="lg" len="lg"/>
                </a:ln>
                <a:solidFill>
                  <a:srgbClr val="FFFFFF"/>
                </a:solidFill>
                <a:latin typeface="Arial Black"/>
              </a:rPr>
              <a:t>12 m</a:t>
            </a:r>
          </a:p>
        </p:txBody>
      </p:sp>
      <p:sp>
        <p:nvSpPr>
          <p:cNvPr id="18442" name="Line 12"/>
          <p:cNvSpPr>
            <a:spLocks noChangeShapeType="1"/>
          </p:cNvSpPr>
          <p:nvPr/>
        </p:nvSpPr>
        <p:spPr bwMode="auto">
          <a:xfrm flipV="1">
            <a:off x="1524000" y="5638800"/>
            <a:ext cx="2895600" cy="76200"/>
          </a:xfrm>
          <a:prstGeom prst="line">
            <a:avLst/>
          </a:prstGeom>
          <a:noFill/>
          <a:ln w="76200">
            <a:solidFill>
              <a:schemeClr val="tx1"/>
            </a:solidFill>
            <a:prstDash val="dash"/>
            <a:round/>
            <a:headEnd/>
            <a:tailEnd type="none" w="lg" len="lg"/>
          </a:ln>
        </p:spPr>
        <p:txBody>
          <a:bodyPr/>
          <a:lstStyle/>
          <a:p>
            <a:endParaRPr lang="en-US"/>
          </a:p>
        </p:txBody>
      </p:sp>
      <p:sp>
        <p:nvSpPr>
          <p:cNvPr id="18443" name="WordArt 13"/>
          <p:cNvSpPr>
            <a:spLocks noChangeArrowheads="1" noChangeShapeType="1" noTextEdit="1"/>
          </p:cNvSpPr>
          <p:nvPr/>
        </p:nvSpPr>
        <p:spPr bwMode="auto">
          <a:xfrm>
            <a:off x="2667000" y="5105400"/>
            <a:ext cx="762000" cy="4953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type="none" w="lg" len="lg"/>
                </a:ln>
                <a:solidFill>
                  <a:srgbClr val="FFFFFF"/>
                </a:solidFill>
                <a:latin typeface="Arial Black"/>
              </a:rPr>
              <a:t>35</a:t>
            </a:r>
          </a:p>
        </p:txBody>
      </p:sp>
      <p:sp>
        <p:nvSpPr>
          <p:cNvPr id="18444" name="WordArt 14"/>
          <p:cNvSpPr>
            <a:spLocks noChangeArrowheads="1" noChangeShapeType="1" noTextEdit="1"/>
          </p:cNvSpPr>
          <p:nvPr/>
        </p:nvSpPr>
        <p:spPr bwMode="auto">
          <a:xfrm rot="-1654142">
            <a:off x="2133600" y="4114800"/>
            <a:ext cx="914400" cy="6858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type="none" w="lg" len="lg"/>
                </a:ln>
                <a:solidFill>
                  <a:srgbClr val="FFFFFF"/>
                </a:solidFill>
                <a:latin typeface="Arial Black"/>
              </a:rPr>
              <a:t>25 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solidFill>
                  <a:srgbClr val="7B9899"/>
                </a:solidFill>
              </a:rPr>
              <a:t>6. Picnic Day</a:t>
            </a:r>
          </a:p>
        </p:txBody>
      </p:sp>
      <p:sp>
        <p:nvSpPr>
          <p:cNvPr id="19459" name="Content Placeholder 2"/>
          <p:cNvSpPr>
            <a:spLocks noGrp="1"/>
          </p:cNvSpPr>
          <p:nvPr>
            <p:ph sz="quarter" idx="1"/>
          </p:nvPr>
        </p:nvSpPr>
        <p:spPr>
          <a:xfrm>
            <a:off x="301625" y="1527175"/>
            <a:ext cx="8504238" cy="4572000"/>
          </a:xfrm>
        </p:spPr>
        <p:txBody>
          <a:bodyPr/>
          <a:lstStyle/>
          <a:p>
            <a:pPr eaLnBrk="1" hangingPunct="1"/>
            <a:r>
              <a:rPr lang="en-US" smtClean="0"/>
              <a:t>Bobby and Sally were going on a picnic.  Bobby being the boy scout that he was decided to mark his own trail.  He walked 12 m at an angle of 45</a:t>
            </a:r>
            <a:r>
              <a:rPr lang="en-US" baseline="30000" smtClean="0"/>
              <a:t>o</a:t>
            </a:r>
            <a:r>
              <a:rPr lang="en-US" smtClean="0"/>
              <a:t> N of W.  He then went 14 m at 26</a:t>
            </a:r>
            <a:r>
              <a:rPr lang="en-US" baseline="30000" smtClean="0"/>
              <a:t>o</a:t>
            </a:r>
            <a:r>
              <a:rPr lang="en-US" smtClean="0"/>
              <a:t> E of N and then finally walked 26 m directly W.  Sally called from the car and wanted to know how far she had to walk and in which direction.  First draw the picture and then figure out how to describe the location to Sally.</a:t>
            </a:r>
          </a:p>
          <a:p>
            <a:pPr eaLnBrk="1" hangingPunct="1">
              <a:buFont typeface="Wingdings 2" pitchFamily="18" charset="2"/>
              <a:buNone/>
            </a:pPr>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solidFill>
                  <a:srgbClr val="7B9899"/>
                </a:solidFill>
              </a:rPr>
              <a:t>7.  Picnic Day Continued</a:t>
            </a:r>
          </a:p>
        </p:txBody>
      </p:sp>
      <p:sp>
        <p:nvSpPr>
          <p:cNvPr id="20483" name="Content Placeholder 2"/>
          <p:cNvSpPr>
            <a:spLocks noGrp="1"/>
          </p:cNvSpPr>
          <p:nvPr>
            <p:ph sz="quarter" idx="1"/>
          </p:nvPr>
        </p:nvSpPr>
        <p:spPr>
          <a:xfrm>
            <a:off x="301625" y="1527175"/>
            <a:ext cx="8504238" cy="4572000"/>
          </a:xfrm>
        </p:spPr>
        <p:txBody>
          <a:bodyPr/>
          <a:lstStyle/>
          <a:p>
            <a:pPr eaLnBrk="1" hangingPunct="1"/>
            <a:r>
              <a:rPr lang="en-US" smtClean="0"/>
              <a:t>Of the answer you just solved for Bobby and Sally which number was the magnitude and which one described the direction?</a:t>
            </a:r>
          </a:p>
          <a:p>
            <a:pPr eaLnBrk="1" hangingPunct="1">
              <a:buFont typeface="Wingdings 2" pitchFamily="18" charset="2"/>
              <a:buNone/>
            </a:pPr>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solidFill>
                  <a:srgbClr val="7B9899"/>
                </a:solidFill>
              </a:rPr>
              <a:t>For More Practice</a:t>
            </a:r>
          </a:p>
        </p:txBody>
      </p:sp>
      <p:sp>
        <p:nvSpPr>
          <p:cNvPr id="21507"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r>
              <a:rPr lang="en-US" smtClean="0"/>
              <a:t>Go to this awesome website:</a:t>
            </a:r>
          </a:p>
          <a:p>
            <a:pPr eaLnBrk="1" hangingPunct="1">
              <a:buFont typeface="Wingdings 2" pitchFamily="18" charset="2"/>
              <a:buNone/>
            </a:pPr>
            <a:endParaRPr lang="en-US" sz="900" smtClean="0"/>
          </a:p>
          <a:p>
            <a:pPr eaLnBrk="1" hangingPunct="1">
              <a:buFont typeface="Wingdings 2" pitchFamily="18" charset="2"/>
              <a:buNone/>
            </a:pPr>
            <a:r>
              <a:rPr lang="en-US" smtClean="0">
                <a:hlinkClick r:id="rId2"/>
              </a:rPr>
              <a:t>http://www.glenbrook.k12.il.us/gbssci/Phys/morehelp/vectaddn/practice.html</a:t>
            </a:r>
            <a:endParaRPr lang="en-US" smtClean="0"/>
          </a:p>
          <a:p>
            <a:pPr eaLnBrk="1" hangingPunct="1">
              <a:buFont typeface="Wingdings 2" pitchFamily="18" charset="2"/>
              <a:buNone/>
            </a:pPr>
            <a:endParaRPr lang="en-US" sz="1600" smtClean="0"/>
          </a:p>
          <a:p>
            <a:pPr eaLnBrk="1" hangingPunct="1">
              <a:buFont typeface="Wingdings 2" pitchFamily="18" charset="2"/>
              <a:buNone/>
            </a:pPr>
            <a:r>
              <a:rPr lang="en-US" smtClean="0"/>
              <a:t>Note that when they have angles that are greater than 90 they have started on the positive x-axis and just kept going past the 90.  Click on the solution if you have questions about that.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854</TotalTime>
  <Words>317</Words>
  <Application>Microsoft Office PowerPoint</Application>
  <PresentationFormat>On-screen Show (4:3)</PresentationFormat>
  <Paragraphs>46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Georgia</vt:lpstr>
      <vt:lpstr>Wingdings 2</vt:lpstr>
      <vt:lpstr>Wingdings</vt:lpstr>
      <vt:lpstr>Calibri</vt:lpstr>
      <vt:lpstr>Civic</vt:lpstr>
      <vt:lpstr>What is a vector?</vt:lpstr>
      <vt:lpstr>1.  What is the direction of this vector?</vt:lpstr>
      <vt:lpstr>2. What are the X &amp; Y components?</vt:lpstr>
      <vt:lpstr>3. Draw the Resultant Vector</vt:lpstr>
      <vt:lpstr>4. Find the Resultant Vector</vt:lpstr>
      <vt:lpstr>5. Find the Resultant</vt:lpstr>
      <vt:lpstr>6. Picnic Day</vt:lpstr>
      <vt:lpstr>7.  Picnic Day Continued</vt:lpstr>
      <vt:lpstr>For More Practice</vt:lpstr>
      <vt:lpstr>Answers: What is a vector</vt:lpstr>
      <vt:lpstr>Answers continued</vt:lpstr>
    </vt:vector>
  </TitlesOfParts>
  <Company>DIST211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White Board Questions</dc:title>
  <dc:creator>CLICK OK</dc:creator>
  <cp:lastModifiedBy>TechAdmin</cp:lastModifiedBy>
  <cp:revision>47</cp:revision>
  <dcterms:created xsi:type="dcterms:W3CDTF">2007-09-21T13:49:04Z</dcterms:created>
  <dcterms:modified xsi:type="dcterms:W3CDTF">2011-09-15T17:56:19Z</dcterms:modified>
</cp:coreProperties>
</file>